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336" r:id="rId2"/>
    <p:sldId id="365" r:id="rId3"/>
    <p:sldId id="366" r:id="rId4"/>
    <p:sldId id="367" r:id="rId5"/>
    <p:sldId id="368" r:id="rId6"/>
    <p:sldId id="369" r:id="rId7"/>
    <p:sldId id="3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980" autoAdjust="0"/>
  </p:normalViewPr>
  <p:slideViewPr>
    <p:cSldViewPr>
      <p:cViewPr>
        <p:scale>
          <a:sx n="75" d="100"/>
          <a:sy n="75" d="100"/>
        </p:scale>
        <p:origin x="-118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10/16/2011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10/16/2011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694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3161943"/>
            <a:ext cx="5562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/>
              <a:t>New </a:t>
            </a:r>
            <a:r>
              <a:rPr lang="en-US" sz="3600" b="1" i="1" dirty="0" smtClean="0"/>
              <a:t>Commands and a </a:t>
            </a:r>
            <a:r>
              <a:rPr lang="en-US" sz="3600" b="1" i="1" dirty="0"/>
              <a:t>New </a:t>
            </a:r>
            <a:r>
              <a:rPr lang="en-US" sz="3600" b="1" i="1" dirty="0" smtClean="0"/>
              <a:t>Covenant</a:t>
            </a:r>
            <a:endParaRPr lang="en-US" sz="36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i="1" dirty="0"/>
              <a:t>Chapter </a:t>
            </a:r>
            <a:r>
              <a:rPr lang="en-US" sz="2000" i="1" dirty="0" smtClean="0"/>
              <a:t>5 </a:t>
            </a:r>
            <a:r>
              <a:rPr lang="en-US" sz="2000" i="1" dirty="0"/>
              <a:t>• </a:t>
            </a:r>
            <a:endParaRPr lang="en-US" sz="2000" i="1" dirty="0" smtClean="0"/>
          </a:p>
          <a:p>
            <a:pPr algn="ctr"/>
            <a:r>
              <a:rPr lang="en-US" sz="2000" i="1" dirty="0"/>
              <a:t>Exodus 19-20; 24-25; 32-34; 40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066801"/>
            <a:ext cx="8229600" cy="19050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God </a:t>
            </a:r>
            <a:r>
              <a:rPr lang="en-US" b="1" u="sng" dirty="0" smtClean="0">
                <a:latin typeface="+mj-lt"/>
              </a:rPr>
              <a:t>reveals</a:t>
            </a:r>
            <a:r>
              <a:rPr lang="en-US" b="1" dirty="0" smtClean="0">
                <a:latin typeface="+mj-lt"/>
              </a:rPr>
              <a:t> himself by His </a:t>
            </a:r>
            <a:r>
              <a:rPr lang="en-US" b="1" u="sng" dirty="0" smtClean="0">
                <a:latin typeface="+mj-lt"/>
              </a:rPr>
              <a:t>name</a:t>
            </a:r>
            <a:r>
              <a:rPr lang="en-US" b="1" dirty="0" smtClean="0">
                <a:latin typeface="+mj-lt"/>
              </a:rPr>
              <a:t> as “I AM WHO I AM” (Yahweh or Jehovah) which means the </a:t>
            </a:r>
            <a:r>
              <a:rPr lang="en-US" b="1" u="sng" dirty="0" smtClean="0">
                <a:latin typeface="+mj-lt"/>
              </a:rPr>
              <a:t>self</a:t>
            </a:r>
            <a:r>
              <a:rPr lang="en-US" b="1" dirty="0" smtClean="0">
                <a:latin typeface="+mj-lt"/>
              </a:rPr>
              <a:t>-</a:t>
            </a:r>
            <a:r>
              <a:rPr lang="en-US" b="1" u="sng" dirty="0" smtClean="0">
                <a:latin typeface="+mj-lt"/>
              </a:rPr>
              <a:t>proclaimed</a:t>
            </a:r>
            <a:r>
              <a:rPr lang="en-US" b="1" dirty="0" smtClean="0">
                <a:latin typeface="+mj-lt"/>
              </a:rPr>
              <a:t> one.</a:t>
            </a:r>
            <a:endParaRPr lang="en-US" dirty="0" smtClean="0">
              <a:latin typeface="+mj-lt"/>
            </a:endParaRPr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04800" y="2971801"/>
            <a:ext cx="8229600" cy="167639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God’s </a:t>
            </a:r>
            <a:r>
              <a:rPr lang="en-US" b="1" u="sng" dirty="0" smtClean="0">
                <a:latin typeface="+mj-lt"/>
              </a:rPr>
              <a:t>mighty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u="sng" dirty="0" smtClean="0">
                <a:latin typeface="+mj-lt"/>
              </a:rPr>
              <a:t>power</a:t>
            </a:r>
            <a:r>
              <a:rPr lang="en-US" b="1" dirty="0" smtClean="0">
                <a:latin typeface="+mj-lt"/>
              </a:rPr>
              <a:t> brought the new nation of Israel out of Egyptian </a:t>
            </a:r>
            <a:r>
              <a:rPr lang="en-US" b="1" u="sng" dirty="0" smtClean="0">
                <a:latin typeface="+mj-lt"/>
              </a:rPr>
              <a:t>slavery</a:t>
            </a:r>
            <a:r>
              <a:rPr lang="en-US" b="1" dirty="0" smtClean="0">
                <a:latin typeface="+mj-lt"/>
              </a:rPr>
              <a:t> and into </a:t>
            </a:r>
            <a:r>
              <a:rPr lang="en-US" b="1" u="sng" dirty="0" smtClean="0">
                <a:latin typeface="+mj-lt"/>
              </a:rPr>
              <a:t>freedom</a:t>
            </a:r>
            <a:r>
              <a:rPr lang="en-US" b="1" dirty="0" smtClean="0"/>
              <a:t>.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9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b="1" dirty="0" smtClean="0"/>
          </a:p>
          <a:p>
            <a:pPr marL="0" indent="0">
              <a:buFont typeface="Arial" pitchFamily="34" charset="0"/>
              <a:buNone/>
            </a:pPr>
            <a:endParaRPr lang="en-US" b="1" dirty="0" smtClean="0"/>
          </a:p>
          <a:p>
            <a:pPr marL="0" indent="0">
              <a:buFont typeface="Arial" pitchFamily="34" charset="0"/>
              <a:buNone/>
            </a:pPr>
            <a:r>
              <a:rPr lang="en-US" b="1" dirty="0" smtClean="0"/>
              <a:t>Remember God’s ultimate passion is to </a:t>
            </a:r>
            <a:r>
              <a:rPr lang="en-US" b="1" u="sng" dirty="0" smtClean="0"/>
              <a:t>restore</a:t>
            </a:r>
            <a:r>
              <a:rPr lang="en-US" b="1" dirty="0" smtClean="0"/>
              <a:t> </a:t>
            </a:r>
            <a:r>
              <a:rPr lang="en-US" b="1" u="sng" dirty="0" smtClean="0"/>
              <a:t>relationship</a:t>
            </a:r>
            <a:r>
              <a:rPr lang="en-US" b="1" dirty="0" smtClean="0"/>
              <a:t>!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84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304801"/>
            <a:ext cx="8229600" cy="15240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God gives guidelines for how we treat </a:t>
            </a:r>
            <a:r>
              <a:rPr lang="en-US" b="1" u="sng" dirty="0" smtClean="0">
                <a:latin typeface="+mj-lt"/>
              </a:rPr>
              <a:t>God</a:t>
            </a:r>
            <a:r>
              <a:rPr lang="en-US" b="1" dirty="0" smtClean="0">
                <a:latin typeface="+mj-lt"/>
              </a:rPr>
              <a:t> and </a:t>
            </a:r>
            <a:r>
              <a:rPr lang="en-US" b="1" u="sng" dirty="0" smtClean="0">
                <a:latin typeface="+mj-lt"/>
              </a:rPr>
              <a:t>each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u="sng" dirty="0" smtClean="0">
                <a:latin typeface="+mj-lt"/>
              </a:rPr>
              <a:t>other</a:t>
            </a:r>
            <a:r>
              <a:rPr lang="en-US" b="1" dirty="0" smtClean="0">
                <a:latin typeface="+mj-lt"/>
              </a:rPr>
              <a:t>. (Exodus 20:1-7)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1"/>
            <a:ext cx="8229600" cy="12954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lphaUcPeriod"/>
            </a:pPr>
            <a:r>
              <a:rPr lang="en-US" b="1" dirty="0" smtClean="0">
                <a:latin typeface="+mj-lt"/>
              </a:rPr>
              <a:t>God wants a community of </a:t>
            </a:r>
            <a:r>
              <a:rPr lang="en-US" b="1" u="sng" dirty="0" smtClean="0">
                <a:latin typeface="+mj-lt"/>
              </a:rPr>
              <a:t>love</a:t>
            </a:r>
            <a:r>
              <a:rPr lang="en-US" b="1" dirty="0" smtClean="0">
                <a:latin typeface="+mj-lt"/>
              </a:rPr>
              <a:t> that reflects the relationships of the Trinity.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895601"/>
            <a:ext cx="8229600" cy="16002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lphaUcPeriod" startAt="2"/>
            </a:pPr>
            <a:r>
              <a:rPr lang="en-US" b="1" dirty="0" smtClean="0">
                <a:latin typeface="+mj-lt"/>
              </a:rPr>
              <a:t>The Ten Commandments shape the </a:t>
            </a:r>
            <a:r>
              <a:rPr lang="en-US" b="1" u="sng" dirty="0" smtClean="0">
                <a:latin typeface="+mj-lt"/>
              </a:rPr>
              <a:t>community</a:t>
            </a:r>
            <a:r>
              <a:rPr lang="en-US" b="1" dirty="0" smtClean="0">
                <a:latin typeface="+mj-lt"/>
              </a:rPr>
              <a:t> of love.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419600"/>
            <a:ext cx="8229600" cy="1295401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C.  Our sin nature </a:t>
            </a:r>
            <a:r>
              <a:rPr lang="en-US" b="1" u="sng" dirty="0" smtClean="0">
                <a:latin typeface="+mj-lt"/>
              </a:rPr>
              <a:t>resists</a:t>
            </a:r>
            <a:r>
              <a:rPr lang="en-US" b="1" dirty="0" smtClean="0">
                <a:latin typeface="+mj-lt"/>
              </a:rPr>
              <a:t> God’s guidelines.</a:t>
            </a:r>
            <a:endParaRPr lang="en-US" dirty="0" smtClean="0">
              <a:latin typeface="+mj-lt"/>
            </a:endParaRPr>
          </a:p>
          <a:p>
            <a:pPr marL="514350" indent="-514350">
              <a:buFont typeface="Arial" pitchFamily="34" charset="0"/>
              <a:buAutoNum type="alphaUcPeriod"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005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381000" y="762001"/>
            <a:ext cx="85344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God </a:t>
            </a:r>
            <a:r>
              <a:rPr lang="en-US" b="1" u="sng" dirty="0" smtClean="0">
                <a:latin typeface="+mj-lt"/>
              </a:rPr>
              <a:t>desires</a:t>
            </a:r>
            <a:r>
              <a:rPr lang="en-US" b="1" dirty="0" smtClean="0">
                <a:latin typeface="+mj-lt"/>
              </a:rPr>
              <a:t> a place to </a:t>
            </a:r>
            <a:r>
              <a:rPr lang="en-US" b="1" u="sng" dirty="0" smtClean="0">
                <a:latin typeface="+mj-lt"/>
              </a:rPr>
              <a:t>dwell</a:t>
            </a:r>
            <a:r>
              <a:rPr lang="en-US" b="1" dirty="0" smtClean="0">
                <a:latin typeface="+mj-lt"/>
              </a:rPr>
              <a:t> among us. Exodus 25</a:t>
            </a:r>
            <a:endParaRPr lang="en-US" dirty="0" smtClean="0">
              <a:latin typeface="+mj-lt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1905000"/>
            <a:ext cx="8534400" cy="1782764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A.  God gave </a:t>
            </a:r>
            <a:r>
              <a:rPr lang="en-US" b="1" u="sng" dirty="0" smtClean="0">
                <a:latin typeface="+mj-lt"/>
              </a:rPr>
              <a:t>specific</a:t>
            </a:r>
            <a:r>
              <a:rPr lang="en-US" b="1" dirty="0" smtClean="0">
                <a:latin typeface="+mj-lt"/>
              </a:rPr>
              <a:t> directions for the making of the </a:t>
            </a:r>
            <a:r>
              <a:rPr lang="en-US" b="1" u="sng" dirty="0" smtClean="0">
                <a:latin typeface="+mj-lt"/>
              </a:rPr>
              <a:t>Tabernacle</a:t>
            </a:r>
            <a:r>
              <a:rPr lang="en-US" b="1" dirty="0" smtClean="0">
                <a:latin typeface="+mj-lt"/>
              </a:rPr>
              <a:t>. Exodus 25:8-9</a:t>
            </a:r>
            <a:endParaRPr lang="en-US" dirty="0" smtClean="0">
              <a:latin typeface="+mj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3276600"/>
            <a:ext cx="8534400" cy="3474244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B.  The Tabernacle was portable tent. God would </a:t>
            </a:r>
            <a:r>
              <a:rPr lang="en-US" b="1" u="sng" dirty="0" smtClean="0">
                <a:latin typeface="+mj-lt"/>
              </a:rPr>
              <a:t>guide</a:t>
            </a:r>
            <a:r>
              <a:rPr lang="en-US" b="1" dirty="0" smtClean="0">
                <a:latin typeface="+mj-lt"/>
              </a:rPr>
              <a:t> his people with a </a:t>
            </a:r>
            <a:r>
              <a:rPr lang="en-US" b="1" u="sng" dirty="0" smtClean="0">
                <a:latin typeface="+mj-lt"/>
              </a:rPr>
              <a:t>moving cloud</a:t>
            </a:r>
            <a:r>
              <a:rPr lang="en-US" b="1" dirty="0" smtClean="0">
                <a:latin typeface="+mj-lt"/>
              </a:rPr>
              <a:t> during the day and by a </a:t>
            </a:r>
            <a:r>
              <a:rPr lang="en-US" b="1" u="sng" dirty="0" smtClean="0">
                <a:latin typeface="+mj-lt"/>
              </a:rPr>
              <a:t>column of fire</a:t>
            </a:r>
            <a:r>
              <a:rPr lang="en-US" b="1" dirty="0" smtClean="0">
                <a:latin typeface="+mj-lt"/>
              </a:rPr>
              <a:t> at night.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826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685801"/>
            <a:ext cx="7543800" cy="13716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God requires that </a:t>
            </a:r>
            <a:r>
              <a:rPr lang="en-US" b="1" u="sng" dirty="0" smtClean="0">
                <a:latin typeface="+mj-lt"/>
              </a:rPr>
              <a:t>sin</a:t>
            </a:r>
            <a:r>
              <a:rPr lang="en-US" b="1" dirty="0" smtClean="0">
                <a:latin typeface="+mj-lt"/>
              </a:rPr>
              <a:t> be </a:t>
            </a:r>
            <a:r>
              <a:rPr lang="en-US" b="1" u="sng" dirty="0" smtClean="0">
                <a:latin typeface="+mj-lt"/>
              </a:rPr>
              <a:t>atoned</a:t>
            </a:r>
            <a:r>
              <a:rPr lang="en-US" b="1" dirty="0" smtClean="0">
                <a:latin typeface="+mj-lt"/>
              </a:rPr>
              <a:t> for (covered) by shedding of </a:t>
            </a:r>
            <a:r>
              <a:rPr lang="en-US" b="1" u="sng" dirty="0" smtClean="0">
                <a:latin typeface="+mj-lt"/>
              </a:rPr>
              <a:t>blood</a:t>
            </a:r>
            <a:r>
              <a:rPr lang="en-US" b="1" dirty="0" smtClean="0">
                <a:latin typeface="+mj-lt"/>
              </a:rPr>
              <a:t>.</a:t>
            </a:r>
            <a:endParaRPr lang="en-US" dirty="0" smtClean="0">
              <a:latin typeface="+mj-lt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2032001"/>
            <a:ext cx="7543800" cy="1884364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Jesus is our great </a:t>
            </a:r>
            <a:r>
              <a:rPr lang="en-US" b="1" u="sng" dirty="0" smtClean="0">
                <a:latin typeface="+mj-lt"/>
              </a:rPr>
              <a:t>High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u="sng" dirty="0" smtClean="0">
                <a:latin typeface="+mj-lt"/>
              </a:rPr>
              <a:t>Priest</a:t>
            </a:r>
            <a:r>
              <a:rPr lang="en-US" b="1" dirty="0" smtClean="0">
                <a:latin typeface="+mj-lt"/>
              </a:rPr>
              <a:t> and his </a:t>
            </a:r>
            <a:r>
              <a:rPr lang="en-US" b="1" u="sng" dirty="0" smtClean="0">
                <a:latin typeface="+mj-lt"/>
              </a:rPr>
              <a:t>blood</a:t>
            </a:r>
            <a:r>
              <a:rPr lang="en-US" b="1" dirty="0" smtClean="0">
                <a:latin typeface="+mj-lt"/>
              </a:rPr>
              <a:t> once and for all atones for (covers) our sin (Hebrews 10:1-18). </a:t>
            </a:r>
          </a:p>
          <a:p>
            <a:pPr marL="0" indent="0">
              <a:buFont typeface="Arial" pitchFamily="34" charset="0"/>
              <a:buNone/>
            </a:pPr>
            <a:endParaRPr lang="en-US" dirty="0" smtClean="0">
              <a:latin typeface="+mj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4500" y="3916365"/>
            <a:ext cx="7543800" cy="16764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With the blood of Jesus on the </a:t>
            </a:r>
            <a:r>
              <a:rPr lang="en-US" b="1" u="sng" dirty="0" smtClean="0">
                <a:latin typeface="+mj-lt"/>
              </a:rPr>
              <a:t>door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u="sng" dirty="0" smtClean="0">
                <a:latin typeface="+mj-lt"/>
              </a:rPr>
              <a:t>post</a:t>
            </a:r>
            <a:r>
              <a:rPr lang="en-US" b="1" dirty="0" smtClean="0">
                <a:latin typeface="+mj-lt"/>
              </a:rPr>
              <a:t> of our </a:t>
            </a:r>
            <a:r>
              <a:rPr lang="en-US" b="1" u="sng" dirty="0" smtClean="0">
                <a:latin typeface="+mj-lt"/>
              </a:rPr>
              <a:t>soul</a:t>
            </a:r>
            <a:r>
              <a:rPr lang="en-US" b="1" dirty="0" smtClean="0">
                <a:latin typeface="+mj-lt"/>
              </a:rPr>
              <a:t>, you are </a:t>
            </a:r>
            <a:r>
              <a:rPr lang="en-US" b="1" u="sng" dirty="0" smtClean="0">
                <a:latin typeface="+mj-lt"/>
              </a:rPr>
              <a:t>forgiven</a:t>
            </a:r>
            <a:r>
              <a:rPr lang="en-US" b="1" dirty="0" smtClean="0">
                <a:latin typeface="+mj-lt"/>
              </a:rPr>
              <a:t> and given direct access into the </a:t>
            </a:r>
            <a:r>
              <a:rPr lang="en-US" b="1" u="sng" dirty="0" smtClean="0">
                <a:latin typeface="+mj-lt"/>
              </a:rPr>
              <a:t>Most Holy Place</a:t>
            </a:r>
            <a:r>
              <a:rPr lang="en-US" b="1" dirty="0" smtClean="0">
                <a:latin typeface="+mj-lt"/>
              </a:rPr>
              <a:t>.</a:t>
            </a:r>
            <a:endParaRPr lang="en-US" dirty="0" smtClean="0">
              <a:latin typeface="+mj-lt"/>
            </a:endParaRPr>
          </a:p>
          <a:p>
            <a:pPr marL="0" indent="0">
              <a:buFont typeface="Arial" pitchFamily="34" charset="0"/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555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44500" y="2209800"/>
            <a:ext cx="8229600" cy="16002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The Great Commandment is the </a:t>
            </a:r>
            <a:r>
              <a:rPr lang="en-US" b="1" u="sng" dirty="0" smtClean="0">
                <a:latin typeface="+mj-lt"/>
              </a:rPr>
              <a:t>guideline</a:t>
            </a:r>
            <a:r>
              <a:rPr lang="en-US" b="1" dirty="0" smtClean="0">
                <a:latin typeface="+mj-lt"/>
              </a:rPr>
              <a:t> Jesus </a:t>
            </a:r>
            <a:r>
              <a:rPr lang="en-US" b="1" u="sng" dirty="0" smtClean="0">
                <a:latin typeface="+mj-lt"/>
              </a:rPr>
              <a:t>gives</a:t>
            </a:r>
            <a:r>
              <a:rPr lang="en-US" b="1" dirty="0" smtClean="0">
                <a:latin typeface="+mj-lt"/>
              </a:rPr>
              <a:t> to and </a:t>
            </a:r>
            <a:r>
              <a:rPr lang="en-US" b="1" u="sng" dirty="0" smtClean="0">
                <a:latin typeface="+mj-lt"/>
              </a:rPr>
              <a:t>models</a:t>
            </a:r>
            <a:r>
              <a:rPr lang="en-US" b="1" dirty="0" smtClean="0">
                <a:latin typeface="+mj-lt"/>
              </a:rPr>
              <a:t> for us.</a:t>
            </a:r>
            <a:endParaRPr lang="en-US" dirty="0" smtClean="0">
              <a:latin typeface="+mj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533401"/>
            <a:ext cx="8229600" cy="12954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We are the </a:t>
            </a:r>
            <a:r>
              <a:rPr lang="en-US" b="1" u="sng" dirty="0" smtClean="0">
                <a:latin typeface="+mj-lt"/>
              </a:rPr>
              <a:t>place</a:t>
            </a:r>
            <a:r>
              <a:rPr lang="en-US" b="1" dirty="0" smtClean="0">
                <a:latin typeface="+mj-lt"/>
              </a:rPr>
              <a:t> where God </a:t>
            </a:r>
            <a:r>
              <a:rPr lang="en-US" b="1" u="sng" dirty="0" smtClean="0">
                <a:latin typeface="+mj-lt"/>
              </a:rPr>
              <a:t>dwells</a:t>
            </a:r>
            <a:r>
              <a:rPr lang="en-US" b="1" dirty="0" smtClean="0">
                <a:latin typeface="+mj-lt"/>
              </a:rPr>
              <a:t>. We are the new tabernacle.</a:t>
            </a:r>
            <a:endParaRPr lang="en-US" dirty="0" smtClean="0">
              <a:latin typeface="+mj-lt"/>
            </a:endParaRPr>
          </a:p>
          <a:p>
            <a:pPr marL="0" indent="0">
              <a:buFont typeface="Arial" pitchFamily="34" charset="0"/>
              <a:buNone/>
            </a:pPr>
            <a:endParaRPr lang="en-US" dirty="0">
              <a:latin typeface="+mj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114800"/>
            <a:ext cx="8229600" cy="1028698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latin typeface="+mj-lt"/>
              </a:rPr>
              <a:t>The guideline of </a:t>
            </a:r>
            <a:r>
              <a:rPr lang="en-US" b="1" u="sng" dirty="0" smtClean="0">
                <a:latin typeface="+mj-lt"/>
              </a:rPr>
              <a:t>sacrificial</a:t>
            </a:r>
            <a:r>
              <a:rPr lang="en-US" b="1" dirty="0" smtClean="0">
                <a:latin typeface="+mj-lt"/>
              </a:rPr>
              <a:t> love.</a:t>
            </a:r>
            <a:endParaRPr lang="en-US" dirty="0" smtClean="0">
              <a:latin typeface="+mj-lt"/>
            </a:endParaRPr>
          </a:p>
          <a:p>
            <a:pPr marL="0" indent="0">
              <a:buFont typeface="Arial" pitchFamily="34" charset="0"/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187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1570</TotalTime>
  <Words>272</Words>
  <Application>Microsoft Office PowerPoint</Application>
  <PresentationFormat>On-screen Show (4:3)</PresentationFormat>
  <Paragraphs>24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tosh21</cp:lastModifiedBy>
  <cp:revision>112</cp:revision>
  <dcterms:created xsi:type="dcterms:W3CDTF">2011-01-25T13:46:25Z</dcterms:created>
  <dcterms:modified xsi:type="dcterms:W3CDTF">2011-10-16T14:47:53Z</dcterms:modified>
</cp:coreProperties>
</file>